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Play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iJi8K5OP1UOq7S3T1TQ2r/jbpX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-regular.fntdata"/><Relationship Id="rId22" Type="http://schemas.openxmlformats.org/officeDocument/2006/relationships/font" Target="fonts/Roboto-regular.fntdata"/><Relationship Id="rId21" Type="http://schemas.openxmlformats.org/officeDocument/2006/relationships/font" Target="fonts/Play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be9c8e8d5b_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g2be9c8e8d5b_8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be9c8e8d5b_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g2be9c8e8d5b_8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be9c8e8d5b_8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g2be9c8e8d5b_8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be9c8e8d5b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g2be9c8e8d5b_7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be5c44054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g2be5c440541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be9c8e8d5b_8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g2be9c8e8d5b_8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e9c8e8d5b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g2be9c8e8d5b_2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be5c44054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2be5c440541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be9c8e8d5b_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g2be9c8e8d5b_8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4.jpg"/><Relationship Id="rId5" Type="http://schemas.openxmlformats.org/officeDocument/2006/relationships/image" Target="../media/image16.png"/><Relationship Id="rId6" Type="http://schemas.openxmlformats.org/officeDocument/2006/relationships/image" Target="../media/image3.jpg"/><Relationship Id="rId7" Type="http://schemas.openxmlformats.org/officeDocument/2006/relationships/image" Target="../media/image5.jpg"/><Relationship Id="rId8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4.jpg"/><Relationship Id="rId5" Type="http://schemas.openxmlformats.org/officeDocument/2006/relationships/image" Target="../media/image16.png"/><Relationship Id="rId6" Type="http://schemas.openxmlformats.org/officeDocument/2006/relationships/image" Target="../media/image3.jpg"/><Relationship Id="rId7" Type="http://schemas.openxmlformats.org/officeDocument/2006/relationships/image" Target="../media/image5.jpg"/><Relationship Id="rId8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9.png"/><Relationship Id="rId5" Type="http://schemas.openxmlformats.org/officeDocument/2006/relationships/image" Target="../media/image3.jpg"/><Relationship Id="rId6" Type="http://schemas.openxmlformats.org/officeDocument/2006/relationships/image" Target="../media/image5.jpg"/><Relationship Id="rId7" Type="http://schemas.openxmlformats.org/officeDocument/2006/relationships/image" Target="../media/image2.jpg"/><Relationship Id="rId8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4.xml"/><Relationship Id="rId10" Type="http://schemas.openxmlformats.org/officeDocument/2006/relationships/image" Target="../media/image4.jp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slide" Target="/ppt/slides/slide2.xml"/><Relationship Id="rId9" Type="http://schemas.openxmlformats.org/officeDocument/2006/relationships/slide" Target="/ppt/slides/slide6.xml"/><Relationship Id="rId5" Type="http://schemas.openxmlformats.org/officeDocument/2006/relationships/image" Target="../media/image3.jpg"/><Relationship Id="rId6" Type="http://schemas.openxmlformats.org/officeDocument/2006/relationships/image" Target="../media/image5.jpg"/><Relationship Id="rId7" Type="http://schemas.openxmlformats.org/officeDocument/2006/relationships/slide" Target="/ppt/slides/slide4.xml"/><Relationship Id="rId8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4.jpg"/><Relationship Id="rId13" Type="http://schemas.openxmlformats.org/officeDocument/2006/relationships/image" Target="../media/image1.png"/><Relationship Id="rId12" Type="http://schemas.openxmlformats.org/officeDocument/2006/relationships/slide" Target="/ppt/slides/slide1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slide" Target="/ppt/slides/slide2.xml"/><Relationship Id="rId9" Type="http://schemas.openxmlformats.org/officeDocument/2006/relationships/slide" Target="/ppt/slides/slide6.xml"/><Relationship Id="rId5" Type="http://schemas.openxmlformats.org/officeDocument/2006/relationships/image" Target="../media/image3.jpg"/><Relationship Id="rId6" Type="http://schemas.openxmlformats.org/officeDocument/2006/relationships/image" Target="../media/image5.jpg"/><Relationship Id="rId7" Type="http://schemas.openxmlformats.org/officeDocument/2006/relationships/slide" Target="/ppt/slides/slide4.xml"/><Relationship Id="rId8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hyperlink" Target="https://n9.cl/3tolq" TargetMode="External"/><Relationship Id="rId5" Type="http://schemas.openxmlformats.org/officeDocument/2006/relationships/hyperlink" Target="https://acortar.link/RzZc7G" TargetMode="External"/><Relationship Id="rId6" Type="http://schemas.openxmlformats.org/officeDocument/2006/relationships/hyperlink" Target="https://blog.hubspot.es/marketing/sistema-informacion" TargetMode="External"/><Relationship Id="rId7" Type="http://schemas.openxmlformats.org/officeDocument/2006/relationships/hyperlink" Target="https://dialnet.unirioja.es/servlet/articulo?codigo=7169805" TargetMode="External"/><Relationship Id="rId8" Type="http://schemas.openxmlformats.org/officeDocument/2006/relationships/hyperlink" Target="https://repositorio.unan.edu.ni/120/1/95615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slide" Target="/ppt/slides/slide2.xml"/><Relationship Id="rId11" Type="http://schemas.openxmlformats.org/officeDocument/2006/relationships/slide" Target="/ppt/slides/slide14.xml"/><Relationship Id="rId10" Type="http://schemas.openxmlformats.org/officeDocument/2006/relationships/image" Target="../media/image4.jpg"/><Relationship Id="rId12" Type="http://schemas.openxmlformats.org/officeDocument/2006/relationships/image" Target="../media/image1.png"/><Relationship Id="rId9" Type="http://schemas.openxmlformats.org/officeDocument/2006/relationships/slide" Target="/ppt/slides/slide6.xml"/><Relationship Id="rId5" Type="http://schemas.openxmlformats.org/officeDocument/2006/relationships/image" Target="../media/image3.jpg"/><Relationship Id="rId6" Type="http://schemas.openxmlformats.org/officeDocument/2006/relationships/image" Target="../media/image5.jpg"/><Relationship Id="rId7" Type="http://schemas.openxmlformats.org/officeDocument/2006/relationships/slide" Target="/ppt/slides/slide4.xml"/><Relationship Id="rId8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slide" Target="/ppt/slides/slide3.xml"/><Relationship Id="rId11" Type="http://schemas.openxmlformats.org/officeDocument/2006/relationships/slide" Target="/ppt/slides/slide14.xml"/><Relationship Id="rId10" Type="http://schemas.openxmlformats.org/officeDocument/2006/relationships/image" Target="../media/image4.jpg"/><Relationship Id="rId12" Type="http://schemas.openxmlformats.org/officeDocument/2006/relationships/image" Target="../media/image1.png"/><Relationship Id="rId9" Type="http://schemas.openxmlformats.org/officeDocument/2006/relationships/slide" Target="/ppt/slides/slide6.xml"/><Relationship Id="rId5" Type="http://schemas.openxmlformats.org/officeDocument/2006/relationships/image" Target="../media/image3.jpg"/><Relationship Id="rId6" Type="http://schemas.openxmlformats.org/officeDocument/2006/relationships/image" Target="../media/image5.jpg"/><Relationship Id="rId7" Type="http://schemas.openxmlformats.org/officeDocument/2006/relationships/slide" Target="/ppt/slides/slide4.xml"/><Relationship Id="rId8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4.jpg"/><Relationship Id="rId13" Type="http://schemas.openxmlformats.org/officeDocument/2006/relationships/image" Target="../media/image1.png"/><Relationship Id="rId12" Type="http://schemas.openxmlformats.org/officeDocument/2006/relationships/slide" Target="/ppt/slides/slide1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slide" Target="/ppt/slides/slide2.xml"/><Relationship Id="rId9" Type="http://schemas.openxmlformats.org/officeDocument/2006/relationships/slide" Target="/ppt/slides/slide6.xml"/><Relationship Id="rId5" Type="http://schemas.openxmlformats.org/officeDocument/2006/relationships/image" Target="../media/image3.jpg"/><Relationship Id="rId6" Type="http://schemas.openxmlformats.org/officeDocument/2006/relationships/image" Target="../media/image5.jpg"/><Relationship Id="rId7" Type="http://schemas.openxmlformats.org/officeDocument/2006/relationships/slide" Target="/ppt/slides/slide4.xml"/><Relationship Id="rId8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4.jpg"/><Relationship Id="rId13" Type="http://schemas.openxmlformats.org/officeDocument/2006/relationships/image" Target="../media/image1.png"/><Relationship Id="rId12" Type="http://schemas.openxmlformats.org/officeDocument/2006/relationships/slide" Target="/ppt/slides/slide1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slide" Target="/ppt/slides/slide2.xml"/><Relationship Id="rId9" Type="http://schemas.openxmlformats.org/officeDocument/2006/relationships/slide" Target="/ppt/slides/slide6.xml"/><Relationship Id="rId5" Type="http://schemas.openxmlformats.org/officeDocument/2006/relationships/image" Target="../media/image3.jpg"/><Relationship Id="rId6" Type="http://schemas.openxmlformats.org/officeDocument/2006/relationships/image" Target="../media/image5.jpg"/><Relationship Id="rId7" Type="http://schemas.openxmlformats.org/officeDocument/2006/relationships/slide" Target="/ppt/slides/slide5.xml"/><Relationship Id="rId8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4.jpg"/><Relationship Id="rId13" Type="http://schemas.openxmlformats.org/officeDocument/2006/relationships/image" Target="../media/image12.png"/><Relationship Id="rId12" Type="http://schemas.openxmlformats.org/officeDocument/2006/relationships/slide" Target="/ppt/slides/slide1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slide" Target="/ppt/slides/slide2.xml"/><Relationship Id="rId9" Type="http://schemas.openxmlformats.org/officeDocument/2006/relationships/slide" Target="/ppt/slides/slide6.xml"/><Relationship Id="rId5" Type="http://schemas.openxmlformats.org/officeDocument/2006/relationships/image" Target="../media/image3.jpg"/><Relationship Id="rId6" Type="http://schemas.openxmlformats.org/officeDocument/2006/relationships/image" Target="../media/image5.jpg"/><Relationship Id="rId7" Type="http://schemas.openxmlformats.org/officeDocument/2006/relationships/slide" Target="/ppt/slides/slide4.xml"/><Relationship Id="rId8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slide" Target="/ppt/slides/slide1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9.png"/><Relationship Id="rId5" Type="http://schemas.openxmlformats.org/officeDocument/2006/relationships/image" Target="../media/image3.jpg"/><Relationship Id="rId6" Type="http://schemas.openxmlformats.org/officeDocument/2006/relationships/image" Target="../media/image5.jpg"/><Relationship Id="rId7" Type="http://schemas.openxmlformats.org/officeDocument/2006/relationships/image" Target="../media/image2.jpg"/><Relationship Id="rId8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4.jpg"/><Relationship Id="rId5" Type="http://schemas.openxmlformats.org/officeDocument/2006/relationships/image" Target="../media/image16.png"/><Relationship Id="rId6" Type="http://schemas.openxmlformats.org/officeDocument/2006/relationships/image" Target="../media/image3.jpg"/><Relationship Id="rId7" Type="http://schemas.openxmlformats.org/officeDocument/2006/relationships/image" Target="../media/image5.jpg"/><Relationship Id="rId8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4.jpg"/><Relationship Id="rId5" Type="http://schemas.openxmlformats.org/officeDocument/2006/relationships/image" Target="../media/image16.png"/><Relationship Id="rId6" Type="http://schemas.openxmlformats.org/officeDocument/2006/relationships/image" Target="../media/image3.jpg"/><Relationship Id="rId7" Type="http://schemas.openxmlformats.org/officeDocument/2006/relationships/image" Target="../media/image5.jpg"/><Relationship Id="rId8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oscuro, noche, sostener, hombre&#10;&#10;Descripción generada automáticamente" id="84" name="Google Shape;84;p1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-990599" y="0"/>
            <a:ext cx="141732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oscuro, noche, sostener, hombre&#10;&#10;Descripción generada automáticamente" id="85" name="Google Shape;85;p1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0" y="0"/>
            <a:ext cx="15036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>
            <p:ph idx="1" type="subTitle"/>
          </p:nvPr>
        </p:nvSpPr>
        <p:spPr>
          <a:xfrm>
            <a:off x="380628" y="4841439"/>
            <a:ext cx="66333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s-ES" sz="1800">
                <a:solidFill>
                  <a:schemeClr val="lt1"/>
                </a:solidFill>
              </a:rPr>
              <a:t>Aprendices:</a:t>
            </a:r>
            <a:br>
              <a:rPr lang="es-ES" sz="1800">
                <a:solidFill>
                  <a:schemeClr val="lt1"/>
                </a:solidFill>
              </a:rPr>
            </a:br>
            <a:r>
              <a:rPr lang="es-ES" sz="1800">
                <a:solidFill>
                  <a:schemeClr val="lt1"/>
                </a:solidFill>
              </a:rPr>
              <a:t>Jose Guerrero, Yonathan Nieves, Johan Gil, Helen Casas, </a:t>
            </a:r>
            <a:r>
              <a:rPr lang="es-ES" sz="1800">
                <a:solidFill>
                  <a:schemeClr val="lt1"/>
                </a:solidFill>
              </a:rPr>
              <a:t>Harold</a:t>
            </a:r>
            <a:r>
              <a:rPr lang="es-ES" sz="1800">
                <a:solidFill>
                  <a:schemeClr val="lt1"/>
                </a:solidFill>
              </a:rPr>
              <a:t> Gómez </a:t>
            </a:r>
            <a:endParaRPr/>
          </a:p>
        </p:txBody>
      </p:sp>
      <p:pic>
        <p:nvPicPr>
          <p:cNvPr descr="Fuegos artificiales en la noche&#10;&#10;Descripción generada automáticamente"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52450" y="-498800"/>
            <a:ext cx="2415950" cy="2415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egos artificiales en la noche&#10;&#10;Descripción generada automáticamente"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0224" y="6677645"/>
            <a:ext cx="2543787" cy="25437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egos artificiales en la noche&#10;&#10;Descripción generada automáticamente"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9123" y="-2542819"/>
            <a:ext cx="2044014" cy="20440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persona con un traje de color rosa con morado&#10;&#10;Descripción generada automáticamente con confianza baja" id="90" name="Google Shape;9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82125" y="2461500"/>
            <a:ext cx="4490176" cy="449017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/>
          <p:nvPr/>
        </p:nvSpPr>
        <p:spPr>
          <a:xfrm>
            <a:off x="873150" y="849374"/>
            <a:ext cx="10445700" cy="1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ES" sz="4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Hilos de Éxito: </a:t>
            </a:r>
            <a:r>
              <a:rPr b="1" lang="es-ES" sz="4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Implementación de un Sistema de Gestión para la Empresa Buzos MT 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00" name="Google Shape;200;g2be9c8e8d5b_8_17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10412553" y="5587675"/>
            <a:ext cx="1639800" cy="205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n que contiene oscuro, noche, sostener, hombre&#10;&#10;Descripción generada automáticamente" id="201" name="Google Shape;201;g2be9c8e8d5b_8_17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413044" y="-1081350"/>
            <a:ext cx="147676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be9c8e8d5b_8_17"/>
          <p:cNvSpPr txBox="1"/>
          <p:nvPr>
            <p:ph type="title"/>
          </p:nvPr>
        </p:nvSpPr>
        <p:spPr>
          <a:xfrm>
            <a:off x="3832499" y="141350"/>
            <a:ext cx="4527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</a:pPr>
            <a:r>
              <a:rPr lang="es-ES" sz="6000">
                <a:solidFill>
                  <a:schemeClr val="lt1"/>
                </a:solidFill>
              </a:rPr>
              <a:t>Justificación</a:t>
            </a:r>
            <a:endParaRPr/>
          </a:p>
        </p:txBody>
      </p:sp>
      <p:sp>
        <p:nvSpPr>
          <p:cNvPr id="203" name="Google Shape;203;g2be9c8e8d5b_8_17"/>
          <p:cNvSpPr txBox="1"/>
          <p:nvPr>
            <p:ph idx="1" type="body"/>
          </p:nvPr>
        </p:nvSpPr>
        <p:spPr>
          <a:xfrm>
            <a:off x="1675850" y="1960350"/>
            <a:ext cx="9791700" cy="3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37931"/>
              <a:buNone/>
            </a:pPr>
            <a:r>
              <a:rPr lang="es-ES" sz="2900">
                <a:solidFill>
                  <a:schemeClr val="lt1"/>
                </a:solidFill>
              </a:rPr>
              <a:t>El arrojo de problemáticas como la gestión manual ineficiente del inventario es un aspecto clave que </a:t>
            </a:r>
            <a:r>
              <a:rPr lang="es-ES" sz="2900">
                <a:solidFill>
                  <a:schemeClr val="lt1"/>
                </a:solidFill>
              </a:rPr>
              <a:t>aborda</a:t>
            </a:r>
            <a:r>
              <a:rPr lang="es-ES" sz="2900">
                <a:solidFill>
                  <a:schemeClr val="lt1"/>
                </a:solidFill>
              </a:rPr>
              <a:t> el proyecto. Al automatizar este proceso, se eliminarán errores humanos, se reducirá el tiempo dedicado a tareas repetitivas y se mejorará la precisión en el seguimiento de los productos. Asimismo, las razones para llevar a cabo el proyecto se centran en la modernización y optimización de las op</a:t>
            </a:r>
            <a:r>
              <a:rPr lang="es-ES" sz="2900">
                <a:solidFill>
                  <a:schemeClr val="lt1"/>
                </a:solidFill>
              </a:rPr>
              <a:t>eraciones empresa como la gestión de inventario en las categorías de materias primas, inventario en proceso, productos terminados y suministros auxiliares y la gestión de producción.</a:t>
            </a:r>
            <a:endParaRPr sz="2900">
              <a:solidFill>
                <a:schemeClr val="lt1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67101"/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</p:txBody>
      </p:sp>
      <p:pic>
        <p:nvPicPr>
          <p:cNvPr descr="Nube con relleno sólido" id="204" name="Google Shape;204;g2be9c8e8d5b_8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8242" y="90317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be9c8e8d5b_8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638089" y="-45212"/>
            <a:ext cx="2325000" cy="232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6" name="Google Shape;206;g2be9c8e8d5b_8_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639837" y="5185912"/>
            <a:ext cx="2421300" cy="2421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7" name="Google Shape;207;g2be9c8e8d5b_8_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32014" y="-3444420"/>
            <a:ext cx="1841100" cy="184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8" name="Google Shape;208;g2be9c8e8d5b_8_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5395031" y="5587681"/>
            <a:ext cx="5392800" cy="539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Fuegos artificiales en un fondo negro&#10;&#10;Descripción generada automáticamente con confianza media" id="209" name="Google Shape;209;g2be9c8e8d5b_8_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2410815" y="-1014024"/>
            <a:ext cx="4344582" cy="4187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14" name="Google Shape;214;g2be9c8e8d5b_8_30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10412553" y="5587675"/>
            <a:ext cx="1639800" cy="205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n que contiene oscuro, noche, sostener, hombre&#10;&#10;Descripción generada automáticamente" id="215" name="Google Shape;215;g2be9c8e8d5b_8_30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413044" y="-1081350"/>
            <a:ext cx="147676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be9c8e8d5b_8_30"/>
          <p:cNvSpPr txBox="1"/>
          <p:nvPr>
            <p:ph type="title"/>
          </p:nvPr>
        </p:nvSpPr>
        <p:spPr>
          <a:xfrm>
            <a:off x="3832499" y="141350"/>
            <a:ext cx="4527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</a:pPr>
            <a:r>
              <a:rPr lang="es-ES" sz="6000">
                <a:solidFill>
                  <a:schemeClr val="lt1"/>
                </a:solidFill>
              </a:rPr>
              <a:t>Justificación</a:t>
            </a:r>
            <a:endParaRPr/>
          </a:p>
        </p:txBody>
      </p:sp>
      <p:sp>
        <p:nvSpPr>
          <p:cNvPr id="217" name="Google Shape;217;g2be9c8e8d5b_8_30"/>
          <p:cNvSpPr txBox="1"/>
          <p:nvPr>
            <p:ph idx="1" type="body"/>
          </p:nvPr>
        </p:nvSpPr>
        <p:spPr>
          <a:xfrm>
            <a:off x="1235200" y="2088375"/>
            <a:ext cx="9791700" cy="3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2900">
                <a:solidFill>
                  <a:schemeClr val="lt1"/>
                </a:solidFill>
              </a:rPr>
              <a:t>Finalmente, la eficacia del proyecto se </a:t>
            </a:r>
            <a:r>
              <a:rPr lang="es-ES" sz="2900">
                <a:solidFill>
                  <a:schemeClr val="lt1"/>
                </a:solidFill>
              </a:rPr>
              <a:t>destaca</a:t>
            </a:r>
            <a:r>
              <a:rPr lang="es-ES" sz="2900">
                <a:solidFill>
                  <a:schemeClr val="lt1"/>
                </a:solidFill>
              </a:rPr>
              <a:t> por su capacidad para mejorar la productividad y competitividad de la empresa en un entorno empresarial dinámico, garantizando una respuesta eficaz a las demandas del mercado y una ventaja competitiva sostenible.</a:t>
            </a:r>
            <a:endParaRPr sz="2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</p:txBody>
      </p:sp>
      <p:pic>
        <p:nvPicPr>
          <p:cNvPr descr="Nube con relleno sólido" id="218" name="Google Shape;218;g2be9c8e8d5b_8_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77342" y="134619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be9c8e8d5b_8_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638089" y="-45212"/>
            <a:ext cx="2325000" cy="232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0" name="Google Shape;220;g2be9c8e8d5b_8_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639837" y="5185912"/>
            <a:ext cx="2421300" cy="2421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1" name="Google Shape;221;g2be9c8e8d5b_8_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32014" y="-3444420"/>
            <a:ext cx="1841100" cy="184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2" name="Google Shape;222;g2be9c8e8d5b_8_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5395031" y="5587681"/>
            <a:ext cx="5392800" cy="539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Fuegos artificiales en un fondo negro&#10;&#10;Descripción generada automáticamente con confianza media" id="223" name="Google Shape;223;g2be9c8e8d5b_8_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2410815" y="-1014024"/>
            <a:ext cx="4344582" cy="4187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28" name="Google Shape;228;g2be9c8e8d5b_8_43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10412553" y="5587675"/>
            <a:ext cx="1639800" cy="205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n que contiene oscuro, noche, sostener, hombre&#10;&#10;Descripción generada automáticamente" id="229" name="Google Shape;229;g2be9c8e8d5b_8_43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-2231" y="0"/>
            <a:ext cx="147676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be9c8e8d5b_8_43"/>
          <p:cNvSpPr txBox="1"/>
          <p:nvPr>
            <p:ph type="title"/>
          </p:nvPr>
        </p:nvSpPr>
        <p:spPr>
          <a:xfrm>
            <a:off x="3832499" y="141350"/>
            <a:ext cx="4527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</a:pPr>
            <a:r>
              <a:rPr lang="es-ES" sz="6000">
                <a:solidFill>
                  <a:schemeClr val="lt1"/>
                </a:solidFill>
              </a:rPr>
              <a:t>Justificación</a:t>
            </a:r>
            <a:endParaRPr/>
          </a:p>
        </p:txBody>
      </p:sp>
      <p:sp>
        <p:nvSpPr>
          <p:cNvPr id="231" name="Google Shape;231;g2be9c8e8d5b_8_43"/>
          <p:cNvSpPr txBox="1"/>
          <p:nvPr>
            <p:ph idx="1" type="body"/>
          </p:nvPr>
        </p:nvSpPr>
        <p:spPr>
          <a:xfrm>
            <a:off x="1146600" y="2279800"/>
            <a:ext cx="105669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30936"/>
              <a:buNone/>
            </a:pPr>
            <a:r>
              <a:rPr lang="es-ES" sz="3555">
                <a:solidFill>
                  <a:schemeClr val="lt1"/>
                </a:solidFill>
              </a:rPr>
              <a:t>El desarrollo del sistema de control de inventario automatizado ofrece beneficios como la optimización de la gestión, reducción de costos y mejora en la satisfacción del cliente. Este sistema facilita la gestión, proporcionará información detallada en tiempo real al dueño, beneficiará a empleados, clientes y dueños, implementará nuevos procesos y fortalecerá competencias laborales. Además, se contará con asesoría de los involucrados y herramientas técnicas para el desarrollo eficiente del sistema.</a:t>
            </a:r>
            <a:endParaRPr sz="2900">
              <a:solidFill>
                <a:schemeClr val="lt1"/>
              </a:solidFill>
            </a:endParaRPr>
          </a:p>
        </p:txBody>
      </p:sp>
      <p:pic>
        <p:nvPicPr>
          <p:cNvPr id="232" name="Google Shape;232;g2be9c8e8d5b_8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38089" y="-45212"/>
            <a:ext cx="2325000" cy="232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3" name="Google Shape;233;g2be9c8e8d5b_8_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39837" y="5185912"/>
            <a:ext cx="2421300" cy="2421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4" name="Google Shape;234;g2be9c8e8d5b_8_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32014" y="-3444420"/>
            <a:ext cx="1841100" cy="184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5" name="Google Shape;235;g2be9c8e8d5b_8_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5395031" y="5587681"/>
            <a:ext cx="5392800" cy="539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Fuegos artificiales en un fondo negro&#10;&#10;Descripción generada automáticamente con confianza media" id="236" name="Google Shape;236;g2be9c8e8d5b_8_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2410815" y="-1014024"/>
            <a:ext cx="4344582" cy="4187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oscuro, noche, sostener, hombre&#10;&#10;Descripción generada automáticamente" id="241" name="Google Shape;241;g2be9c8e8d5b_7_1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2990803" y="0"/>
            <a:ext cx="90678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be9c8e8d5b_7_1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348338" y="-2014351"/>
            <a:ext cx="5400000" cy="54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3" name="Google Shape;243;g2be9c8e8d5b_7_1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51662" y="1828948"/>
            <a:ext cx="900000" cy="9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4" name="Google Shape;244;g2be9c8e8d5b_7_1">
            <a:hlinkClick action="ppaction://hlinksldjump"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41922" y="2728948"/>
            <a:ext cx="900000" cy="9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5" name="Google Shape;245;g2be9c8e8d5b_7_1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8016" y="2935649"/>
            <a:ext cx="900000" cy="90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6" name="Google Shape;246;g2be9c8e8d5b_7_1"/>
          <p:cNvSpPr txBox="1"/>
          <p:nvPr/>
        </p:nvSpPr>
        <p:spPr>
          <a:xfrm>
            <a:off x="4325675" y="1416300"/>
            <a:ext cx="7732800" cy="50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-ES" sz="1600">
                <a:solidFill>
                  <a:schemeClr val="lt1"/>
                </a:solidFill>
              </a:rPr>
              <a:t>Gestión de inventario de materias primas: Registro y seguimiento de las existencias de telas, hilos, cremalleras, cordones, goma y otros materiales utilizados en la fabricación de buzos.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-ES" sz="1600">
                <a:solidFill>
                  <a:schemeClr val="lt1"/>
                </a:solidFill>
              </a:rPr>
              <a:t>Gestión de inventario en proceso: Seguimiento de los productos en diferentes etapas de producción, desde la adquisición de materias primas hasta la fabricación de los buzos.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-ES" sz="1600">
                <a:solidFill>
                  <a:schemeClr val="lt1"/>
                </a:solidFill>
              </a:rPr>
              <a:t>Gestión de inventario de productos terminados: Control de los buzos completos y listos para la venta almacenados en el almacén de la empresa.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-ES" sz="1600">
                <a:solidFill>
                  <a:schemeClr val="lt1"/>
                </a:solidFill>
              </a:rPr>
              <a:t>Gestión de suministros auxiliares: Registro y seguimiento de otros materiales y suministros utilizados en el proceso de fabricación, como etiquetas, embalajes, etc.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-ES" sz="1600">
                <a:solidFill>
                  <a:schemeClr val="lt1"/>
                </a:solidFill>
              </a:rPr>
              <a:t>Gestión de la producción: Planificación, seguimiento y control de las órdenes de producción, asignación de recursos y optimización de los tiempos de entrega.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>
                <a:solidFill>
                  <a:schemeClr val="lt1"/>
                </a:solidFill>
              </a:rPr>
              <a:t>(Garrido et al.,2017).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descr="Chaqueta de invierno acolchada" id="247" name="Google Shape;247;g2be9c8e8d5b_7_1">
            <a:hlinkClick action="ppaction://hlinksldjump"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41187" y="-659058"/>
            <a:ext cx="1701745" cy="274751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be9c8e8d5b_7_1"/>
          <p:cNvSpPr/>
          <p:nvPr/>
        </p:nvSpPr>
        <p:spPr>
          <a:xfrm>
            <a:off x="4910224" y="114552"/>
            <a:ext cx="6563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s-ES" sz="72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Alcance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oscuro, noche, sostener, hombre&#10;&#10;Descripción generada automáticamente" id="253" name="Google Shape;253;p9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-1854200" y="0"/>
            <a:ext cx="140461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9"/>
          <p:cNvSpPr txBox="1"/>
          <p:nvPr/>
        </p:nvSpPr>
        <p:spPr>
          <a:xfrm>
            <a:off x="5005550" y="2666450"/>
            <a:ext cx="7025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b="0" i="0" lang="es-E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 desarrollarán e implementarán los módulos básicos del software  en un plazo de 6 trimestres.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s-ES" sz="2400">
                <a:solidFill>
                  <a:schemeClr val="lt1"/>
                </a:solidFill>
              </a:rPr>
              <a:t>La gestión financiera y contable de la empresa no será parte del alcance de este proyecto.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55" name="Google Shape;255;p9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136" y="1766449"/>
            <a:ext cx="900000" cy="9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6" name="Google Shape;256;p9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732719" y="2266649"/>
            <a:ext cx="5400000" cy="54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7" name="Google Shape;257;p9">
            <a:hlinkClick action="ppaction://hlinksldjump"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69617" y="1766449"/>
            <a:ext cx="900000" cy="9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8" name="Google Shape;258;p9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51331" y="2635549"/>
            <a:ext cx="900000" cy="9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Fuegos artificiales en un fondo negro&#10;&#10;Descripción generada automáticamente con confianza media" id="259" name="Google Shape;259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-847608" y="-1529235"/>
            <a:ext cx="3419680" cy="32956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queta de invierno acolchada" id="260" name="Google Shape;260;p9">
            <a:hlinkClick action="ppaction://hlinksldjump"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45990" y="3686443"/>
            <a:ext cx="2842580" cy="234821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9"/>
          <p:cNvSpPr/>
          <p:nvPr/>
        </p:nvSpPr>
        <p:spPr>
          <a:xfrm>
            <a:off x="5134020" y="1257635"/>
            <a:ext cx="656369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s-ES" sz="72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Delimitación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oscuro, noche, sostener, hombre&#10;&#10;Descripción generada automáticamente" id="266" name="Google Shape;266;g2be5c440541_0_22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-1854200" y="0"/>
            <a:ext cx="140461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2be5c440541_0_22"/>
          <p:cNvSpPr txBox="1"/>
          <p:nvPr/>
        </p:nvSpPr>
        <p:spPr>
          <a:xfrm>
            <a:off x="275900" y="1480650"/>
            <a:ext cx="11548200" cy="4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Diaz. F, et al, (2016), Ventajas y Desventajas de la Aplicación del sistema ERP en las Operaciones de las Empresas del sector Comercial en el Salvador. </a:t>
            </a:r>
            <a:r>
              <a:rPr lang="es-ES" sz="1800" u="sng">
                <a:solidFill>
                  <a:schemeClr val="hlink"/>
                </a:solidFill>
                <a:hlinkClick r:id="rId4"/>
              </a:rPr>
              <a:t>https://n9.cl/3tolq</a:t>
            </a:r>
            <a:r>
              <a:rPr lang="es-ES" sz="1800" u="none">
                <a:solidFill>
                  <a:schemeClr val="lt1"/>
                </a:solidFill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Diaz A, et al., (2005), Implantation of a System ERP in an Organization (implantación de un sistema ERP en una Organización). </a:t>
            </a:r>
            <a:r>
              <a:rPr b="0" i="0" lang="es-E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https://acortar.link/RzZc7G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800">
                <a:solidFill>
                  <a:schemeClr val="lt1"/>
                </a:solidFill>
              </a:rPr>
              <a:t>Pursell, S. (2023, 21 noviembre). Sistemas de información en empresas: definición, tipos y ejemplos. Hubspot. </a:t>
            </a:r>
            <a:r>
              <a:rPr lang="es-ES" sz="1800" u="sng">
                <a:solidFill>
                  <a:schemeClr val="hlink"/>
                </a:solidFill>
                <a:hlinkClick r:id="rId6"/>
              </a:rPr>
              <a:t>https://blog.hubspot.es/marketing/sistema-informacion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700">
                <a:solidFill>
                  <a:schemeClr val="lt1"/>
                </a:solidFill>
              </a:rPr>
              <a:t>Garrido , I. &amp; Martinez, M. (2017).La gestión de inventario como factor estratégico en la administración de empresas.</a:t>
            </a:r>
            <a:br>
              <a:rPr lang="es-ES" sz="1700">
                <a:solidFill>
                  <a:schemeClr val="lt1"/>
                </a:solidFill>
              </a:rPr>
            </a:br>
            <a:r>
              <a:rPr lang="es-ES" sz="1700" u="sng">
                <a:solidFill>
                  <a:schemeClr val="hlink"/>
                </a:solidFill>
                <a:hlinkClick r:id="rId7"/>
              </a:rPr>
              <a:t>https://dialnet.unirioja.es/servlet/articulo?codigo=7169805</a:t>
            </a:r>
            <a:r>
              <a:rPr lang="es-ES" sz="1700">
                <a:solidFill>
                  <a:schemeClr val="lt1"/>
                </a:solidFill>
              </a:rPr>
              <a:t> 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</a:rPr>
              <a:t>"Sistema web para el control y registro de los proyectos investigativos en la dirección de Grado y Postgrado de UNAN – Managua, en el año 2018" - Disponible en </a:t>
            </a:r>
            <a:r>
              <a:rPr lang="es-ES" sz="1800" u="sng">
                <a:solidFill>
                  <a:schemeClr val="hlink"/>
                </a:solidFill>
                <a:hlinkClick r:id="rId8"/>
              </a:rPr>
              <a:t>https://repositorio.unan.edu.ni/120/1/95615.pdf</a:t>
            </a:r>
            <a:endParaRPr sz="18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</a:rPr>
              <a:t>Tipos de inventarios existen y su clasificación. (2022, 6 junio). QuadMinds. </a:t>
            </a:r>
            <a:r>
              <a:rPr lang="es-ES" sz="1800" u="sng">
                <a:solidFill>
                  <a:schemeClr val="hlink"/>
                </a:solidFill>
              </a:rPr>
              <a:t>https://www.quadminds.com/blog/tipos-de-inventario/</a:t>
            </a:r>
            <a:endParaRPr sz="1800" u="sng">
              <a:solidFill>
                <a:schemeClr val="hlink"/>
              </a:solidFill>
            </a:endParaRPr>
          </a:p>
          <a:p>
            <a:pPr indent="0" lvl="0" marL="76200" marR="152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Share Link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Share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Rewrite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Copy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Edit Query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2be5c440541_0_22"/>
          <p:cNvSpPr/>
          <p:nvPr/>
        </p:nvSpPr>
        <p:spPr>
          <a:xfrm>
            <a:off x="2814145" y="190510"/>
            <a:ext cx="6563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s-ES" sz="72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oscuro, noche, sostener, hombre&#10;&#10;Descripción generada automáticamente" id="96" name="Google Shape;96;p3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2721678" y="0"/>
            <a:ext cx="90678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650963" y="-1886251"/>
            <a:ext cx="5400000" cy="54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8" name="Google Shape;98;p3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49037" y="1957048"/>
            <a:ext cx="900000" cy="9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9" name="Google Shape;99;p3">
            <a:hlinkClick action="ppaction://hlinksldjump"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39297" y="2857048"/>
            <a:ext cx="900000" cy="9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0" name="Google Shape;100;p3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391" y="3063749"/>
            <a:ext cx="900000" cy="90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/>
          <p:nvPr/>
        </p:nvSpPr>
        <p:spPr>
          <a:xfrm>
            <a:off x="4120550" y="2857050"/>
            <a:ext cx="7951800" cy="3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s-ES" sz="2400">
                <a:solidFill>
                  <a:schemeClr val="lt1"/>
                </a:solidFill>
              </a:rPr>
              <a:t>En Buzos MT, la ausencia de un software de gestión para sus procesos de producción y almacenamiento de materias primas y productos finales se presenta como una necesidad crítica. Al no contar con información precisa sobre el inventario se  dificulta la planificación de la producción y la gestión de los materiales.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4999924" y="48752"/>
            <a:ext cx="65637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s-ES" sz="72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Problemática del Proyecto </a:t>
            </a:r>
            <a:endParaRPr b="1" i="0" sz="7200" u="none" cap="none" strike="noStrike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pic>
        <p:nvPicPr>
          <p:cNvPr descr="Chaqueta de invierno acolchada" id="103" name="Google Shape;103;p3">
            <a:hlinkClick action="ppaction://hlinksldjump"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-414328" y="-346271"/>
            <a:ext cx="2842580" cy="234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oscuro, noche, sostener, hombre&#10;&#10;Descripción generada automáticamente" id="108" name="Google Shape;108;g2be9c8e8d5b_8_59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2757128" y="84750"/>
            <a:ext cx="90678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2be9c8e8d5b_8_59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650963" y="-1886251"/>
            <a:ext cx="5400000" cy="54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0" name="Google Shape;110;g2be9c8e8d5b_8_59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49037" y="1957048"/>
            <a:ext cx="900000" cy="9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1" name="Google Shape;111;g2be9c8e8d5b_8_59">
            <a:hlinkClick action="ppaction://hlinksldjump"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39297" y="2857048"/>
            <a:ext cx="900000" cy="9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2" name="Google Shape;112;g2be9c8e8d5b_8_59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391" y="3063749"/>
            <a:ext cx="900000" cy="90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3" name="Google Shape;113;g2be9c8e8d5b_8_59"/>
          <p:cNvSpPr txBox="1"/>
          <p:nvPr/>
        </p:nvSpPr>
        <p:spPr>
          <a:xfrm>
            <a:off x="3575100" y="2498675"/>
            <a:ext cx="8616900" cy="59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s-ES" sz="2400">
                <a:solidFill>
                  <a:schemeClr val="lt1"/>
                </a:solidFill>
              </a:rPr>
              <a:t>Este vacío en la infraestructura afecta directamente al dueño de la empresa y a sus empleados, quienes se ven obligados a realizar registros manuales (stock de materia prima como las telas, hilos, cremalleras y gomas, stock de buzos fabricados clasificados por sus tallas y colores) en libretas, un proceso laborioso y propenso a errores, esto imposibilita la escalabilidad de la empresa. Desde la fundación de la empresa hace aproximadamente 5 años, esta práctica arcaica persiste, obstaculizando la eficiencia operativa y limitando el potencial de crecimiento de la organización.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14" name="Google Shape;114;g2be9c8e8d5b_8_59"/>
          <p:cNvSpPr/>
          <p:nvPr/>
        </p:nvSpPr>
        <p:spPr>
          <a:xfrm>
            <a:off x="4999924" y="48752"/>
            <a:ext cx="65637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s-ES" sz="72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Problemática del Proyecto </a:t>
            </a:r>
            <a:endParaRPr b="1" i="0" sz="7200" u="none" cap="none" strike="noStrike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pic>
        <p:nvPicPr>
          <p:cNvPr descr="Chaqueta de invierno acolchada" id="115" name="Google Shape;115;g2be9c8e8d5b_8_59">
            <a:hlinkClick action="ppaction://hlinksldjump"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-414328" y="-346271"/>
            <a:ext cx="2842580" cy="234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oscuro, noche, sostener, hombre&#10;&#10;Descripción generada automáticamente" id="120" name="Google Shape;120;p5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140461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5"/>
          <p:cNvSpPr txBox="1"/>
          <p:nvPr/>
        </p:nvSpPr>
        <p:spPr>
          <a:xfrm>
            <a:off x="836151" y="2592300"/>
            <a:ext cx="6947400" cy="18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</a:rPr>
              <a:t>¿Cómo puede un sistema de gestión mejorar el control de inventario de materias primas, la producción y el stock de productos fabricados en Buzos MT, con el objetivo de optimizar los procesos y aumentar la eficiencia en la fabricación de buzos?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1419302" y="1202625"/>
            <a:ext cx="8434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-ES" sz="6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Pregunta Problema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5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26090" y="1853931"/>
            <a:ext cx="900000" cy="9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4" name="Google Shape;124;p5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83555" y="2753931"/>
            <a:ext cx="900000" cy="9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5" name="Google Shape;125;p5">
            <a:hlinkClick action="ppaction://hlinksldjump"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27935" y="2363349"/>
            <a:ext cx="5400000" cy="54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5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693864" y="1913349"/>
            <a:ext cx="900000" cy="9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Fuegos artificiales en un fondo negro&#10;&#10;Descripción generada automáticamente con confianza media" id="127" name="Google Shape;127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-1675798" y="4309997"/>
            <a:ext cx="4344582" cy="4187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queta de invierno acolchada" id="128" name="Google Shape;128;p5">
            <a:hlinkClick action="ppaction://hlinksldjump"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975429" y="3889240"/>
            <a:ext cx="2842580" cy="234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oscuro, noche, sostener, hombre&#10;&#10;Descripción generada automáticamente" id="133" name="Google Shape;133;g2be9c8e8d5b_2_2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140461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be9c8e8d5b_2_2"/>
          <p:cNvSpPr txBox="1"/>
          <p:nvPr/>
        </p:nvSpPr>
        <p:spPr>
          <a:xfrm>
            <a:off x="689750" y="1806925"/>
            <a:ext cx="7183200" cy="25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</a:rPr>
              <a:t>Implementar un sistema de gestión de inventario que abarque las categorías de materias primas, inventario en proceso, productos terminados y suministros auxiliares y producción para Buzos MT con el fin de optimizar los procesos de fabricación de buzos, asegurando un control eficiente de las materias primas utilizadas y mejorando la gestión del stock de productos fabricados, dentro del plazo de 6 trimestres.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35" name="Google Shape;135;g2be9c8e8d5b_2_2"/>
          <p:cNvSpPr/>
          <p:nvPr/>
        </p:nvSpPr>
        <p:spPr>
          <a:xfrm>
            <a:off x="2867394" y="305971"/>
            <a:ext cx="645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ES" sz="6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Objetivo General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g2be9c8e8d5b_2_2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26090" y="1853931"/>
            <a:ext cx="900000" cy="9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g2be9c8e8d5b_2_2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83555" y="2753931"/>
            <a:ext cx="900000" cy="9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8" name="Google Shape;138;g2be9c8e8d5b_2_2">
            <a:hlinkClick action="ppaction://hlinksldjump"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27935" y="2363349"/>
            <a:ext cx="5400000" cy="54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9" name="Google Shape;139;g2be9c8e8d5b_2_2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693864" y="1913349"/>
            <a:ext cx="900000" cy="9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Fuegos artificiales en un fondo negro&#10;&#10;Descripción generada automáticamente con confianza media" id="140" name="Google Shape;140;g2be9c8e8d5b_2_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-1675798" y="4309997"/>
            <a:ext cx="4344582" cy="4187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queta de invierno acolchada" id="141" name="Google Shape;141;g2be9c8e8d5b_2_2">
            <a:hlinkClick action="ppaction://hlinksldjump"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975429" y="3889240"/>
            <a:ext cx="2842580" cy="234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oscuro, noche, sostener, hombre&#10;&#10;Descripción generada automáticamente" id="146" name="Google Shape;146;p6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-1333782" y="-1"/>
            <a:ext cx="13915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6"/>
          <p:cNvSpPr/>
          <p:nvPr/>
        </p:nvSpPr>
        <p:spPr>
          <a:xfrm>
            <a:off x="548057" y="129681"/>
            <a:ext cx="605125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ES" sz="6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Objetivos </a:t>
            </a:r>
            <a:r>
              <a:rPr b="1" lang="es-ES" sz="6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E</a:t>
            </a:r>
            <a:r>
              <a:rPr b="1" i="0" lang="es-ES" sz="6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specíficos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6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1846" y="2828861"/>
            <a:ext cx="900000" cy="9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9" name="Google Shape;149;p6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63097" y="1099177"/>
            <a:ext cx="900000" cy="9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0" name="Google Shape;150;p6">
            <a:hlinkClick action="ppaction://hlinksldjump"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95249" y="3930250"/>
            <a:ext cx="900000" cy="9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1" name="Google Shape;151;p6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45249" y="-1150823"/>
            <a:ext cx="5400000" cy="54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Fuegos artificiales en un fondo negro&#10;&#10;Descripción generada automáticamente con confianza media" id="152" name="Google Shape;152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920499" y="4764475"/>
            <a:ext cx="4344582" cy="418704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"/>
          <p:cNvSpPr txBox="1"/>
          <p:nvPr/>
        </p:nvSpPr>
        <p:spPr>
          <a:xfrm>
            <a:off x="190500" y="2271550"/>
            <a:ext cx="6854700" cy="4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s-ES">
                <a:solidFill>
                  <a:schemeClr val="lt1"/>
                </a:solidFill>
              </a:rPr>
              <a:t>Desarrollar herramientas de seguimiento y control de inventario que permitan gestionar cada tipo de inventario de manera individualizada, optimizando así los procesos de adquisición, producción y distribución de la empresa.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s-ES">
                <a:solidFill>
                  <a:schemeClr val="lt1"/>
                </a:solidFill>
              </a:rPr>
              <a:t>Implementar un módulo de gestión de producción que permita la planificación, control y seguimiento eficiente de las órdenes de producción, recursos y costes, así como la programación de tareas y actividades, el control de calidad básico y la generación de reportes de indicadores de producción.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s-ES">
                <a:solidFill>
                  <a:schemeClr val="lt1"/>
                </a:solidFill>
              </a:rPr>
              <a:t>Generar informes para proporcionar una visión global del rendimiento operativo de Buzos MT, permitiendo la identificación de áreas de mejora, la toma de decisiones basada en datos y la optimización continua de los procesos de fabricación y gestión de inventario.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Chaqueta de invierno acolchada" id="154" name="Google Shape;154;p6">
            <a:hlinkClick action="ppaction://hlinksldjump"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481153" y="451428"/>
            <a:ext cx="2652441" cy="2367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59" name="Google Shape;159;p7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4162387" y="1879600"/>
            <a:ext cx="4375500" cy="549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n que contiene oscuro, noche, sostener, hombre&#10;&#10;Descripción generada automáticamente" id="160" name="Google Shape;160;p7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-595981" y="141350"/>
            <a:ext cx="147676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 txBox="1"/>
          <p:nvPr>
            <p:ph type="title"/>
          </p:nvPr>
        </p:nvSpPr>
        <p:spPr>
          <a:xfrm>
            <a:off x="3832499" y="141350"/>
            <a:ext cx="4527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</a:pPr>
            <a:r>
              <a:rPr lang="es-ES" sz="6000">
                <a:solidFill>
                  <a:schemeClr val="lt1"/>
                </a:solidFill>
              </a:rPr>
              <a:t>Justificación</a:t>
            </a:r>
            <a:endParaRPr/>
          </a:p>
        </p:txBody>
      </p:sp>
      <p:pic>
        <p:nvPicPr>
          <p:cNvPr id="162" name="Google Shape;16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38089" y="-45212"/>
            <a:ext cx="2325000" cy="232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3" name="Google Shape;16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39837" y="5185912"/>
            <a:ext cx="2421300" cy="2421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4" name="Google Shape;164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32014" y="-3444420"/>
            <a:ext cx="1841100" cy="184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5" name="Google Shape;165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5395031" y="5587681"/>
            <a:ext cx="5392800" cy="539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Fuegos artificiales en un fondo negro&#10;&#10;Descripción generada automáticamente con confianza media" id="166" name="Google Shape;166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2410815" y="-1014024"/>
            <a:ext cx="4344582" cy="4187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queta de invierno acolchada" id="167" name="Google Shape;167;p7">
            <a:hlinkClick action="ppaction://hlinksldjump"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06864" y="3018703"/>
            <a:ext cx="2823567" cy="2405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72" name="Google Shape;172;g2be5c440541_0_1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10412553" y="5587675"/>
            <a:ext cx="1639800" cy="205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n que contiene oscuro, noche, sostener, hombre&#10;&#10;Descripción generada automáticamente" id="173" name="Google Shape;173;g2be5c440541_0_1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413044" y="-1081350"/>
            <a:ext cx="147676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be5c440541_0_1"/>
          <p:cNvSpPr txBox="1"/>
          <p:nvPr>
            <p:ph type="title"/>
          </p:nvPr>
        </p:nvSpPr>
        <p:spPr>
          <a:xfrm>
            <a:off x="3832499" y="141350"/>
            <a:ext cx="4527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</a:pPr>
            <a:r>
              <a:rPr lang="es-ES" sz="6000">
                <a:solidFill>
                  <a:schemeClr val="lt1"/>
                </a:solidFill>
              </a:rPr>
              <a:t>Justificación</a:t>
            </a:r>
            <a:endParaRPr/>
          </a:p>
        </p:txBody>
      </p:sp>
      <p:sp>
        <p:nvSpPr>
          <p:cNvPr id="175" name="Google Shape;175;g2be5c440541_0_1"/>
          <p:cNvSpPr txBox="1"/>
          <p:nvPr>
            <p:ph idx="1" type="body"/>
          </p:nvPr>
        </p:nvSpPr>
        <p:spPr>
          <a:xfrm>
            <a:off x="1235200" y="2088375"/>
            <a:ext cx="9791700" cy="3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46"/>
              <a:buNone/>
            </a:pPr>
            <a:r>
              <a:rPr lang="es-ES" sz="2900">
                <a:solidFill>
                  <a:schemeClr val="lt1"/>
                </a:solidFill>
              </a:rPr>
              <a:t>La importancia del proyecto está en la necesidad de la empresa de optimizar su gestión de inventario y producción. Al implementar un sistema automatizado, se logrará una gestión más precisa y rápida, lo que a su vez mejorará la satisfacción del cliente y reducirá costos activos. </a:t>
            </a:r>
            <a:endParaRPr sz="2900">
              <a:solidFill>
                <a:schemeClr val="lt1"/>
              </a:solidFill>
            </a:endParaRPr>
          </a:p>
        </p:txBody>
      </p:sp>
      <p:pic>
        <p:nvPicPr>
          <p:cNvPr descr="Nube con relleno sólido" id="176" name="Google Shape;176;g2be5c440541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77342" y="134619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2be5c440541_0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638089" y="-45212"/>
            <a:ext cx="2325000" cy="232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8" name="Google Shape;178;g2be5c440541_0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639837" y="5185912"/>
            <a:ext cx="2421300" cy="2421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9" name="Google Shape;179;g2be5c440541_0_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32014" y="-3444420"/>
            <a:ext cx="1841100" cy="184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0" name="Google Shape;180;g2be5c440541_0_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5395031" y="5587681"/>
            <a:ext cx="5392800" cy="539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Fuegos artificiales en un fondo negro&#10;&#10;Descripción generada automáticamente con confianza media" id="181" name="Google Shape;181;g2be5c440541_0_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2410815" y="-1014024"/>
            <a:ext cx="4344582" cy="4187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86" name="Google Shape;186;g2be9c8e8d5b_8_3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10412553" y="5587675"/>
            <a:ext cx="1639800" cy="205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n que contiene oscuro, noche, sostener, hombre&#10;&#10;Descripción generada automáticamente" id="187" name="Google Shape;187;g2be9c8e8d5b_8_3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413044" y="-1081350"/>
            <a:ext cx="147676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be9c8e8d5b_8_3"/>
          <p:cNvSpPr txBox="1"/>
          <p:nvPr>
            <p:ph type="title"/>
          </p:nvPr>
        </p:nvSpPr>
        <p:spPr>
          <a:xfrm>
            <a:off x="3832499" y="141350"/>
            <a:ext cx="4527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</a:pPr>
            <a:r>
              <a:rPr lang="es-ES" sz="6000">
                <a:solidFill>
                  <a:schemeClr val="lt1"/>
                </a:solidFill>
              </a:rPr>
              <a:t>Justificación</a:t>
            </a:r>
            <a:endParaRPr/>
          </a:p>
        </p:txBody>
      </p:sp>
      <p:sp>
        <p:nvSpPr>
          <p:cNvPr id="189" name="Google Shape;189;g2be9c8e8d5b_8_3"/>
          <p:cNvSpPr txBox="1"/>
          <p:nvPr>
            <p:ph idx="1" type="body"/>
          </p:nvPr>
        </p:nvSpPr>
        <p:spPr>
          <a:xfrm>
            <a:off x="1235200" y="2088375"/>
            <a:ext cx="9791700" cy="3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900">
                <a:solidFill>
                  <a:schemeClr val="lt1"/>
                </a:solidFill>
              </a:rPr>
              <a:t>Por otro lado, los aportes de información nueva que brindara el proyecto serán fundamentales, ya que proporcionan datos detallados en tiempo real sobre el inventario, como niveles de stock, pedidos y el almacenamiento de materia prima. Esta información es crucial para tomar decisiones valiosas en compras, ventas y planificación de la producción.</a:t>
            </a:r>
            <a:endParaRPr sz="2900">
              <a:solidFill>
                <a:schemeClr val="lt1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</p:txBody>
      </p:sp>
      <p:pic>
        <p:nvPicPr>
          <p:cNvPr descr="Nube con relleno sólido" id="190" name="Google Shape;190;g2be9c8e8d5b_8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77342" y="134619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2be9c8e8d5b_8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638089" y="-45212"/>
            <a:ext cx="2325000" cy="232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2" name="Google Shape;192;g2be9c8e8d5b_8_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639837" y="5185912"/>
            <a:ext cx="2421300" cy="2421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3" name="Google Shape;193;g2be9c8e8d5b_8_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32014" y="-3444420"/>
            <a:ext cx="1841100" cy="184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4" name="Google Shape;194;g2be9c8e8d5b_8_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5395031" y="5587681"/>
            <a:ext cx="5392800" cy="539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Fuegos artificiales en un fondo negro&#10;&#10;Descripción generada automáticamente con confianza media" id="195" name="Google Shape;195;g2be9c8e8d5b_8_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2410815" y="-1014024"/>
            <a:ext cx="4344582" cy="4187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Amarillo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2024-01-02T15:40:07Z</dcterms:created>
  <dc:creator>Jazz Guzmán</dc:creator>
</cp:coreProperties>
</file>